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461" r:id="rId5"/>
    <p:sldId id="1237" r:id="rId6"/>
    <p:sldId id="486" r:id="rId7"/>
    <p:sldId id="487" r:id="rId8"/>
    <p:sldId id="464" r:id="rId9"/>
    <p:sldId id="1300" r:id="rId10"/>
    <p:sldId id="465" r:id="rId11"/>
    <p:sldId id="1352" r:id="rId12"/>
    <p:sldId id="1355" r:id="rId13"/>
    <p:sldId id="1356" r:id="rId14"/>
    <p:sldId id="1357" r:id="rId15"/>
    <p:sldId id="1359" r:id="rId16"/>
    <p:sldId id="1360" r:id="rId17"/>
    <p:sldId id="466" r:id="rId18"/>
    <p:sldId id="467" r:id="rId19"/>
    <p:sldId id="468" r:id="rId20"/>
    <p:sldId id="469" r:id="rId21"/>
    <p:sldId id="1402" r:id="rId22"/>
    <p:sldId id="470" r:id="rId23"/>
    <p:sldId id="485" r:id="rId24"/>
    <p:sldId id="471" r:id="rId25"/>
    <p:sldId id="472" r:id="rId26"/>
    <p:sldId id="1351" r:id="rId27"/>
    <p:sldId id="1361" r:id="rId28"/>
    <p:sldId id="1362" r:id="rId29"/>
    <p:sldId id="1363" r:id="rId30"/>
    <p:sldId id="1403" r:id="rId31"/>
    <p:sldId id="1404" r:id="rId32"/>
    <p:sldId id="1406" r:id="rId33"/>
    <p:sldId id="1365" r:id="rId34"/>
    <p:sldId id="474" r:id="rId35"/>
    <p:sldId id="1325" r:id="rId36"/>
    <p:sldId id="1326" r:id="rId37"/>
    <p:sldId id="1335" r:id="rId38"/>
    <p:sldId id="1336" r:id="rId39"/>
    <p:sldId id="1348" r:id="rId40"/>
    <p:sldId id="1327" r:id="rId41"/>
    <p:sldId id="1328" r:id="rId42"/>
    <p:sldId id="1329" r:id="rId43"/>
    <p:sldId id="1330" r:id="rId44"/>
    <p:sldId id="1331" r:id="rId45"/>
    <p:sldId id="1332" r:id="rId46"/>
    <p:sldId id="1334" r:id="rId47"/>
    <p:sldId id="1401" r:id="rId48"/>
    <p:sldId id="475" r:id="rId49"/>
    <p:sldId id="476" r:id="rId50"/>
    <p:sldId id="478" r:id="rId51"/>
    <p:sldId id="477" r:id="rId52"/>
    <p:sldId id="480" r:id="rId53"/>
    <p:sldId id="491" r:id="rId54"/>
    <p:sldId id="1236" r:id="rId55"/>
    <p:sldId id="492" r:id="rId56"/>
    <p:sldId id="497" r:id="rId57"/>
    <p:sldId id="493" r:id="rId58"/>
    <p:sldId id="494" r:id="rId59"/>
    <p:sldId id="495" r:id="rId60"/>
    <p:sldId id="496" r:id="rId61"/>
    <p:sldId id="447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749" y="77"/>
      </p:cViewPr>
      <p:guideLst>
        <p:guide orient="horz" pos="2162"/>
        <p:guide pos="28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  <a:endParaRPr lang="zh-CN" altLang="en-US" dirty="0"/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  <a:endParaRPr lang="zh-CN" altLang="en-US" dirty="0"/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  <a:endParaRPr lang="zh-CN" altLang="en-US" dirty="0"/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  <a:endParaRPr lang="zh-CN" altLang="en-US" dirty="0"/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  <a:endParaRPr lang="zh-CN" altLang="en-US" dirty="0"/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trike="noStrike" noProof="1">
              <a:solidFill>
                <a:srgbClr val="FFFFFF"/>
              </a:solidFill>
            </a:endParaRPr>
          </a:p>
        </p:txBody>
      </p:sp>
      <p:pic>
        <p:nvPicPr>
          <p:cNvPr id="2051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图片 2" descr="gaofei"/>
          <p:cNvPicPr>
            <a:picLocks noChangeAspect="1"/>
          </p:cNvPicPr>
          <p:nvPr/>
        </p:nvPicPr>
        <p:blipFill>
          <a:blip r:embed="rId3">
            <a:lum bright="-17999"/>
          </a:blip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2"/>
          <p:cNvSpPr/>
          <p:nvPr/>
        </p:nvSpPr>
        <p:spPr>
          <a:xfrm>
            <a:off x="0" y="-1587"/>
            <a:ext cx="9144000" cy="914400"/>
          </a:xfrm>
          <a:prstGeom prst="rect">
            <a:avLst/>
          </a:prstGeom>
          <a:solidFill>
            <a:srgbClr val="5F676D"/>
          </a:solidFill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endParaRPr lang="zh-CN" altLang="en-US" sz="2400" dirty="0">
              <a:latin typeface="Arial" panose="020B0604020202020204" pitchFamily="34" charset="0"/>
            </a:endParaRPr>
          </a:p>
        </p:txBody>
      </p:sp>
      <p:grpSp>
        <p:nvGrpSpPr>
          <p:cNvPr id="3075" name="组合 10"/>
          <p:cNvGrpSpPr>
            <a:grpSpLocks noChangeAspect="1"/>
          </p:cNvGrpSpPr>
          <p:nvPr/>
        </p:nvGrpSpPr>
        <p:grpSpPr>
          <a:xfrm>
            <a:off x="6038850" y="4645025"/>
            <a:ext cx="1471613" cy="1252538"/>
            <a:chOff x="7274" y="4027"/>
            <a:chExt cx="5316" cy="4526"/>
          </a:xfrm>
        </p:grpSpPr>
        <p:pic>
          <p:nvPicPr>
            <p:cNvPr id="3076" name="图片 11"/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274" y="4027"/>
              <a:ext cx="5316" cy="452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7" name="矩形 12"/>
            <p:cNvSpPr/>
            <p:nvPr/>
          </p:nvSpPr>
          <p:spPr>
            <a:xfrm>
              <a:off x="8972" y="6960"/>
              <a:ext cx="1920" cy="36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anchor="t">
              <a:spAutoFit/>
            </a:bodyPr>
            <a:p>
              <a:pPr lvl="0" eaLnBrk="0" hangingPunct="0"/>
              <a:endParaRPr lang="zh-CN" altLang="en-US" sz="2400" dirty="0">
                <a:latin typeface="Arial" panose="020B0604020202020204" pitchFamily="34" charset="0"/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1649730" y="1409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514350" indent="-514350">
              <a:lnSpc>
                <a:spcPct val="200000"/>
              </a:lnSpc>
              <a:buSzPct val="100000"/>
              <a:buFont typeface="+mj-ea"/>
              <a:buAutoNum type="circleNumDbPlain"/>
              <a:defRPr sz="3000">
                <a:solidFill>
                  <a:srgbClr val="5D9C9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05740" indent="0">
              <a:lnSpc>
                <a:spcPct val="20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charset="-122"/>
                <a:ea typeface="华文中宋" panose="02010600040101010101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0" fontAlgn="base"/>
            <a:endParaRPr lang="zh-CN" altLang="en-US" strike="noStrike" noProof="1" dirty="0"/>
          </a:p>
        </p:txBody>
      </p:sp>
      <p:sp>
        <p:nvSpPr>
          <p:cNvPr id="5" name="Title Placeholder 21"/>
          <p:cNvSpPr>
            <a:spLocks noGrp="1"/>
          </p:cNvSpPr>
          <p:nvPr>
            <p:ph type="title"/>
          </p:nvPr>
        </p:nvSpPr>
        <p:spPr bwMode="auto">
          <a:xfrm>
            <a:off x="108000" y="99695"/>
            <a:ext cx="8928000" cy="71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p>
            <a:pPr lvl="0" fontAlgn="base"/>
            <a:r>
              <a:rPr lang="en-US" altLang="zh-CN" strike="noStrike" noProof="1" dirty="0"/>
              <a:t>Click to edit Master title style</a:t>
            </a:r>
            <a:endParaRPr lang="en-US" altLang="zh-CN" strike="noStrike" noProof="1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165" y="2207895"/>
            <a:ext cx="7266305" cy="2442210"/>
          </a:xfr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 algn="ctr">
              <a:lnSpc>
                <a:spcPct val="100000"/>
              </a:lnSpc>
              <a:defRPr sz="4400">
                <a:solidFill>
                  <a:schemeClr val="accent4"/>
                </a:solidFill>
              </a:defRPr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7"/>
          <p:cNvSpPr/>
          <p:nvPr/>
        </p:nvSpPr>
        <p:spPr>
          <a:xfrm>
            <a:off x="8656638" y="6603365"/>
            <a:ext cx="37973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ctr" eaLnBrk="0" hangingPunct="0"/>
            <a:fld id="{9A0DB2DC-4C9A-4742-B13C-FB6460FD3503}" type="slidenum">
              <a:rPr lang="zh-CN" altLang="en-US" sz="900">
                <a:solidFill>
                  <a:srgbClr val="808080"/>
                </a:solidFill>
                <a:latin typeface="思源宋体" panose="02020400000000000000" charset="-122"/>
                <a:ea typeface="思源宋体" panose="02020400000000000000" charset="-122"/>
              </a:rPr>
            </a:fld>
            <a:endParaRPr lang="zh-CN" altLang="en-US" sz="900" dirty="0">
              <a:solidFill>
                <a:srgbClr val="808080"/>
              </a:solidFill>
              <a:latin typeface="思源宋体" panose="02020400000000000000" charset="-122"/>
              <a:ea typeface="思源宋体" panose="02020400000000000000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5454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  <p:sp>
        <p:nvSpPr>
          <p:cNvPr id="5123" name="Rectangle 17"/>
          <p:cNvSpPr/>
          <p:nvPr userDrawn="1"/>
        </p:nvSpPr>
        <p:spPr>
          <a:xfrm>
            <a:off x="8656638" y="6603365"/>
            <a:ext cx="37973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ctr" eaLnBrk="0" hangingPunct="0"/>
            <a:fld id="{9A0DB2DC-4C9A-4742-B13C-FB6460FD3503}" type="slidenum">
              <a:rPr lang="zh-CN" altLang="en-US" sz="900">
                <a:solidFill>
                  <a:srgbClr val="808080"/>
                </a:solidFill>
                <a:latin typeface="思源宋体" panose="02020400000000000000" charset="-122"/>
                <a:ea typeface="思源宋体" panose="02020400000000000000" charset="-122"/>
              </a:rPr>
            </a:fld>
            <a:endParaRPr lang="zh-CN" altLang="en-US" sz="900" dirty="0">
              <a:solidFill>
                <a:srgbClr val="808080"/>
              </a:solidFill>
              <a:latin typeface="思源宋体" panose="02020400000000000000" charset="-122"/>
              <a:ea typeface="思源宋体" panose="02020400000000000000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47687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47687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5123" name="Rectangle 17"/>
          <p:cNvSpPr/>
          <p:nvPr userDrawn="1"/>
        </p:nvSpPr>
        <p:spPr>
          <a:xfrm>
            <a:off x="8656638" y="6603365"/>
            <a:ext cx="37973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ctr" eaLnBrk="0" hangingPunct="0"/>
            <a:fld id="{9A0DB2DC-4C9A-4742-B13C-FB6460FD3503}" type="slidenum">
              <a:rPr lang="zh-CN" altLang="en-US" sz="900">
                <a:solidFill>
                  <a:srgbClr val="808080"/>
                </a:solidFill>
                <a:latin typeface="思源宋体" panose="02020400000000000000" charset="-122"/>
                <a:ea typeface="思源宋体" panose="02020400000000000000" charset="-122"/>
              </a:rPr>
            </a:fld>
            <a:endParaRPr lang="zh-CN" altLang="en-US" sz="900" dirty="0">
              <a:solidFill>
                <a:srgbClr val="808080"/>
              </a:solidFill>
              <a:latin typeface="思源宋体" panose="02020400000000000000" charset="-122"/>
              <a:ea typeface="思源宋体" panose="02020400000000000000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0245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10246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7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8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9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0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1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2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3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4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5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6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7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8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9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0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1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2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3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4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5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66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7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8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9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0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1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2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3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74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5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6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7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8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9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0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1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2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3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4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5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6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7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8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9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0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1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2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3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4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5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6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7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8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9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0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1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2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3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4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5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6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7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8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9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0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1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2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3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4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5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6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7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8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9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0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1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2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3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4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5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6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7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8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9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0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1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2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3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4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5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6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7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8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9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0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1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2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3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4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5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6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7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8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9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0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1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2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3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4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5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6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7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8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9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0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1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2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3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4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5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6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7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8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9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0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1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2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3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74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5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6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7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8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9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0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1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2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3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4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5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6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7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8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9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0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1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2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3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4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5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6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7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98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9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0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1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2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3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4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5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6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7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8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9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0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1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2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3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4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5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6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7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8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9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0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1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2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3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4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5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6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7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8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9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0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1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2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3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4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5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6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7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8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9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0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1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2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3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4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5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6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7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8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9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0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1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2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3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4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5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6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7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8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9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0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1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2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3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4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5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6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7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8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9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0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1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2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3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4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5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6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7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8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9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0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1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2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3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4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5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6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8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9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0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1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2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3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4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5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6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7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8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9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0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01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2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3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4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5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6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7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8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9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0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1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2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3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4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5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6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7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8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9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0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1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2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3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4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5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6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7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8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9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0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1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2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3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4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5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6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37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8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9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0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1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2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3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4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5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6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7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8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9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0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1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2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3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4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5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6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7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8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9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0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1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2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3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4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5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6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7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8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9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0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1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2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3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4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5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6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7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8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9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0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1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2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3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4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5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6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87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8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89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0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1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2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3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4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5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6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7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8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9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0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1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2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3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4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5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6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7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8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9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0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1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2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3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4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10616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17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3"/>
          <p:cNvSpPr/>
          <p:nvPr/>
        </p:nvSpPr>
        <p:spPr>
          <a:xfrm>
            <a:off x="0" y="-1587"/>
            <a:ext cx="9144000" cy="914400"/>
          </a:xfrm>
          <a:prstGeom prst="rect">
            <a:avLst/>
          </a:prstGeom>
          <a:solidFill>
            <a:srgbClr val="5F676D"/>
          </a:solidFill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>
          <a:xfrm>
            <a:off x="107950" y="100013"/>
            <a:ext cx="8928100" cy="7096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Text Placeholder 12"/>
          <p:cNvSpPr>
            <a:spLocks noGrp="1"/>
          </p:cNvSpPr>
          <p:nvPr>
            <p:ph type="body"/>
          </p:nvPr>
        </p:nvSpPr>
        <p:spPr>
          <a:xfrm>
            <a:off x="107950" y="1103630"/>
            <a:ext cx="8928100" cy="54895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  <a:p>
            <a:pPr lvl="3" indent="-172085"/>
            <a:r>
              <a:rPr lang="en-US" altLang="zh-CN" dirty="0"/>
              <a:t>Fourth level</a:t>
            </a:r>
            <a:endParaRPr lang="en-US" altLang="zh-CN" dirty="0"/>
          </a:p>
          <a:p>
            <a:pPr lvl="4" indent="-171450"/>
            <a:r>
              <a:rPr lang="en-US" altLang="zh-CN" dirty="0"/>
              <a:t>Fifth level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u="none" strike="noStrike" kern="1200" cap="none" spc="0" normalizeH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5000"/>
        </a:lnSpc>
        <a:spcBef>
          <a:spcPts val="450"/>
        </a:spcBef>
        <a:spcAft>
          <a:spcPts val="0"/>
        </a:spcAft>
        <a:buClr>
          <a:srgbClr val="5D9C95"/>
        </a:buClr>
        <a:buSzPct val="76000"/>
        <a:buFont typeface="Wingdings 3" panose="05040102010807070707" pitchFamily="18" charset="2"/>
        <a:buChar char=""/>
        <a:defRPr lang="en-US" altLang="zh-CN" sz="2400" b="1" i="0" u="none" strike="noStrike" kern="1200" cap="none" spc="0" normalizeH="0" dirty="0" smtClean="0">
          <a:solidFill>
            <a:srgbClr val="5D9C95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20204" pitchFamily="34" charset="0"/>
        </a:defRPr>
      </a:lvl1pPr>
      <a:lvl2pPr marL="410845" indent="-205105" algn="l" rtl="0" eaLnBrk="0" fontAlgn="base" hangingPunct="0">
        <a:lnSpc>
          <a:spcPct val="125000"/>
        </a:lnSpc>
        <a:spcBef>
          <a:spcPts val="375"/>
        </a:spcBef>
        <a:spcAft>
          <a:spcPts val="0"/>
        </a:spcAft>
        <a:buClr>
          <a:srgbClr val="5D9C95"/>
        </a:buClr>
        <a:buSzPct val="76000"/>
        <a:buFont typeface="Wingdings 3" panose="05040102010807070707" pitchFamily="18" charset="2"/>
        <a:buChar char=""/>
        <a:defRPr sz="2200" b="0" i="0" u="none" strike="noStrike" kern="1200" cap="none" spc="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16585" indent="-171450" algn="l" rtl="0" eaLnBrk="0" fontAlgn="base" hangingPunct="0">
        <a:lnSpc>
          <a:spcPct val="125000"/>
        </a:lnSpc>
        <a:spcBef>
          <a:spcPts val="375"/>
        </a:spcBef>
        <a:spcAft>
          <a:spcPts val="0"/>
        </a:spcAft>
        <a:buClr>
          <a:srgbClr val="5F7E9E"/>
        </a:buClr>
        <a:buSzPct val="76000"/>
        <a:buFont typeface="Wingdings 3" panose="05040102010807070707" pitchFamily="18" charset="2"/>
        <a:buChar char=""/>
        <a:defRPr sz="20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22960" indent="-171450" algn="l" rtl="0" eaLnBrk="0" fontAlgn="base" hangingPunct="0">
        <a:lnSpc>
          <a:spcPct val="125000"/>
        </a:lnSpc>
        <a:spcBef>
          <a:spcPts val="300"/>
        </a:spcBef>
        <a:spcAft>
          <a:spcPts val="0"/>
        </a:spcAft>
        <a:buClr>
          <a:srgbClr val="5F7E9E"/>
        </a:buClr>
        <a:buSzPct val="70000"/>
        <a:buFont typeface="Wingdings" panose="05000000000000000000" pitchFamily="2" charset="2"/>
        <a:buChar char=""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28700" indent="-171450" algn="l" rtl="0" eaLnBrk="0" fontAlgn="base" hangingPunct="0">
        <a:lnSpc>
          <a:spcPct val="125000"/>
        </a:lnSpc>
        <a:spcBef>
          <a:spcPts val="225"/>
        </a:spcBef>
        <a:spcAft>
          <a:spcPts val="0"/>
        </a:spcAft>
        <a:buClr>
          <a:srgbClr val="5F7E9E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GIF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GIF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GIF"/><Relationship Id="rId1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GIF"/><Relationship Id="rId1" Type="http://schemas.openxmlformats.org/officeDocument/2006/relationships/image" Target="../media/image6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GIF"/><Relationship Id="rId1" Type="http://schemas.openxmlformats.org/officeDocument/2006/relationships/image" Target="../media/image10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1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 </a:t>
            </a:r>
            <a:r>
              <a:rPr lang="en-US" altLang="zh-CN" dirty="0"/>
              <a:t>II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194435"/>
            <a:ext cx="8928735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194435"/>
            <a:ext cx="8928735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194435"/>
            <a:ext cx="8928735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263015" y="6254115"/>
            <a:ext cx="66186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/>
              <a:t>https://atcold.github.io/pytorch-Deep-Learning/zh/week03/03-2/</a:t>
            </a:r>
            <a:endParaRPr lang="zh-CN" altLang="en-US" sz="1400"/>
          </a:p>
        </p:txBody>
      </p:sp>
      <p:pic>
        <p:nvPicPr>
          <p:cNvPr id="9" name="图片 8" descr="位移等变性shift_invari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192530"/>
            <a:ext cx="8014970" cy="50095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263015" y="6254115"/>
            <a:ext cx="66186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/>
              <a:t>https://atcold.github.io/pytorch-Deep-Learning/zh/week03/03-2/</a:t>
            </a:r>
            <a:endParaRPr lang="zh-CN" altLang="en-US" sz="1400"/>
          </a:p>
        </p:txBody>
      </p:sp>
      <p:pic>
        <p:nvPicPr>
          <p:cNvPr id="4" name="内容占位符 4" descr="various_in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1057275"/>
            <a:ext cx="8304530" cy="51904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530985"/>
            <a:ext cx="8928735" cy="434848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  <a:endParaRPr lang="en-US" altLang="zh-CN" dirty="0"/>
          </a:p>
          <a:p>
            <a:pPr lvl="1"/>
            <a:r>
              <a:rPr lang="zh-CN" altLang="en-US" sz="2000" dirty="0"/>
              <a:t>（</a:t>
            </a:r>
            <a:r>
              <a:rPr lang="en-US" altLang="zh-CN" sz="2000" dirty="0"/>
              <a:t>top 5 error of 16% compared to runner-up with 26% error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第一个现代深度卷积网络模型，首次使用了很多现代深度卷积网络的一些技术方法，</a:t>
            </a:r>
            <a:endParaRPr lang="en-US" altLang="zh-CN" sz="2000" dirty="0"/>
          </a:p>
          <a:p>
            <a:pPr lvl="2"/>
            <a:r>
              <a:rPr lang="zh-CN" altLang="en-US" sz="2000" dirty="0"/>
              <a:t>比如使用</a:t>
            </a:r>
            <a:r>
              <a:rPr lang="en-US" altLang="zh-CN" sz="2000" dirty="0"/>
              <a:t>GPU</a:t>
            </a:r>
            <a:r>
              <a:rPr lang="zh-CN" altLang="en-US" sz="2000" dirty="0"/>
              <a:t>进行并行训练，采用了</a:t>
            </a:r>
            <a:r>
              <a:rPr lang="en-US" altLang="zh-CN" sz="2000" dirty="0" err="1"/>
              <a:t>ReLU</a:t>
            </a:r>
            <a:r>
              <a:rPr lang="zh-CN" altLang="en-US" sz="2000" dirty="0"/>
              <a:t>作为非线性激活函数，使用</a:t>
            </a:r>
            <a:r>
              <a:rPr lang="en-US" altLang="zh-CN" sz="2000" dirty="0"/>
              <a:t>Dropout</a:t>
            </a:r>
            <a:r>
              <a:rPr lang="zh-CN" altLang="en-US" sz="2000" dirty="0"/>
              <a:t>防止过拟合，使用数据增强</a:t>
            </a:r>
            <a:endParaRPr lang="en-US" altLang="zh-CN" sz="2000" dirty="0"/>
          </a:p>
          <a:p>
            <a:pPr lvl="1"/>
            <a:r>
              <a:rPr lang="en-US" altLang="zh-CN" sz="2000" dirty="0"/>
              <a:t>5</a:t>
            </a:r>
            <a:r>
              <a:rPr lang="zh-CN" altLang="en-US" sz="2000" dirty="0"/>
              <a:t>个卷积层、</a:t>
            </a:r>
            <a:r>
              <a:rPr lang="en-US" altLang="zh-CN" sz="2000" dirty="0"/>
              <a:t>3</a:t>
            </a:r>
            <a:r>
              <a:rPr lang="zh-CN" altLang="en-US" sz="2000" dirty="0"/>
              <a:t>个汇聚层和</a:t>
            </a:r>
            <a:r>
              <a:rPr lang="en-US" altLang="zh-CN" sz="2000" dirty="0"/>
              <a:t>3</a:t>
            </a:r>
            <a:r>
              <a:rPr lang="zh-CN" altLang="en-US" sz="2000" dirty="0"/>
              <a:t>个全连接层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4057650"/>
            <a:ext cx="7129145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3645535"/>
            <a:ext cx="8880475" cy="25825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Inception</a:t>
            </a:r>
            <a:r>
              <a:rPr lang="zh-CN" altLang="en-US"/>
              <a:t>网络中，一个卷积层包含多个不同大小的卷积操作，称为</a:t>
            </a:r>
            <a:r>
              <a:rPr lang="en-US" altLang="zh-CN"/>
              <a:t>Inception</a:t>
            </a:r>
            <a:r>
              <a:rPr lang="zh-CN" altLang="en-US"/>
              <a:t>模块。</a:t>
            </a:r>
            <a:endParaRPr lang="en-US" altLang="zh-CN"/>
          </a:p>
          <a:p>
            <a:pPr lvl="1"/>
            <a:r>
              <a:rPr lang="en-US" altLang="zh-CN"/>
              <a:t>Inception</a:t>
            </a:r>
            <a:r>
              <a:rPr lang="zh-CN" altLang="en-US"/>
              <a:t>模块同时使用</a:t>
            </a:r>
            <a:r>
              <a:rPr lang="en-US" altLang="zh-CN"/>
              <a:t>1 × 1</a:t>
            </a:r>
            <a:r>
              <a:rPr lang="zh-CN" altLang="en-US"/>
              <a:t>、</a:t>
            </a:r>
            <a:r>
              <a:rPr lang="en-US" altLang="zh-CN"/>
              <a:t>3 × 3</a:t>
            </a:r>
            <a:r>
              <a:rPr lang="zh-CN" altLang="en-US"/>
              <a:t>、</a:t>
            </a:r>
            <a:r>
              <a:rPr lang="en-US" altLang="zh-CN"/>
              <a:t>5 × 5</a:t>
            </a:r>
            <a:r>
              <a:rPr lang="zh-CN" altLang="en-US"/>
              <a:t>等不同大小的卷积核，并将得到的特征映射在深度上拼接（堆叠）起来作为输出特征映射。</a:t>
            </a:r>
            <a:endParaRPr lang="zh-CN" altLang="en-US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85" y="3490595"/>
            <a:ext cx="6341745" cy="30467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5125" y="4222115"/>
            <a:ext cx="37833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卷积和最大汇聚都是等宽的。</a:t>
            </a:r>
            <a:endParaRPr lang="zh-CN" altLang="en-US" sz="1800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" y="2725420"/>
            <a:ext cx="8718550" cy="37458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卷积网络是由卷积层、汇聚层、全连接层交叉堆叠而成。</a:t>
            </a:r>
            <a:endParaRPr lang="en-US" altLang="zh-CN"/>
          </a:p>
          <a:p>
            <a:pPr lvl="1"/>
            <a:r>
              <a:rPr lang="zh-CN" altLang="en-US"/>
              <a:t>趋向于小卷积、大深度</a:t>
            </a:r>
            <a:endParaRPr lang="en-US" altLang="zh-CN"/>
          </a:p>
          <a:p>
            <a:pPr lvl="1"/>
            <a:r>
              <a:rPr lang="zh-CN" altLang="en-US"/>
              <a:t>趋向于全卷积</a:t>
            </a:r>
            <a:endParaRPr lang="en-US" altLang="zh-CN"/>
          </a:p>
          <a:p>
            <a:r>
              <a:rPr lang="zh-CN" altLang="en-US"/>
              <a:t>典型结构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 sz="1600"/>
          </a:p>
          <a:p>
            <a:pPr lvl="1"/>
            <a:r>
              <a:rPr lang="zh-CN" altLang="en-US" sz="1800"/>
              <a:t>一个卷积块为连续</a:t>
            </a:r>
            <a:r>
              <a:rPr lang="en-US" altLang="zh-CN" sz="1800"/>
              <a:t>M </a:t>
            </a:r>
            <a:r>
              <a:rPr lang="zh-CN" altLang="en-US" sz="1800"/>
              <a:t>个卷积层和</a:t>
            </a:r>
            <a:r>
              <a:rPr lang="en-US" altLang="zh-CN" sz="1800"/>
              <a:t>b</a:t>
            </a:r>
            <a:r>
              <a:rPr lang="zh-CN" altLang="en-US" sz="1800"/>
              <a:t>个汇聚层（</a:t>
            </a:r>
            <a:r>
              <a:rPr lang="en-US" altLang="zh-CN" sz="1800"/>
              <a:t>M</a:t>
            </a:r>
            <a:r>
              <a:rPr lang="zh-CN" altLang="en-US" sz="1800"/>
              <a:t>通常设置为</a:t>
            </a:r>
            <a:r>
              <a:rPr lang="en-US" altLang="zh-CN" sz="1800"/>
              <a:t>2 ∼ 5</a:t>
            </a:r>
            <a:r>
              <a:rPr lang="zh-CN" altLang="en-US" sz="1800"/>
              <a:t>，</a:t>
            </a:r>
            <a:r>
              <a:rPr lang="en-US" altLang="zh-CN" sz="1800"/>
              <a:t>b</a:t>
            </a:r>
            <a:r>
              <a:rPr lang="zh-CN" altLang="en-US" sz="1800"/>
              <a:t>为</a:t>
            </a:r>
            <a:r>
              <a:rPr lang="en-US" altLang="zh-CN" sz="1800"/>
              <a:t>0</a:t>
            </a:r>
            <a:r>
              <a:rPr lang="zh-CN" altLang="en-US" sz="1800"/>
              <a:t>或</a:t>
            </a:r>
            <a:r>
              <a:rPr lang="en-US" altLang="zh-CN" sz="1800"/>
              <a:t>1</a:t>
            </a:r>
            <a:r>
              <a:rPr lang="zh-CN" altLang="en-US" sz="1800"/>
              <a:t>）。一个卷积网络中可以堆叠</a:t>
            </a:r>
            <a:r>
              <a:rPr lang="en-US" altLang="zh-CN" sz="1800"/>
              <a:t>N </a:t>
            </a:r>
            <a:r>
              <a:rPr lang="zh-CN" altLang="en-US" sz="1800"/>
              <a:t>个连续的卷积块，然后在接着</a:t>
            </a:r>
            <a:r>
              <a:rPr lang="en-US" altLang="zh-CN" sz="1800"/>
              <a:t>K </a:t>
            </a:r>
            <a:r>
              <a:rPr lang="zh-CN" altLang="en-US" sz="1800"/>
              <a:t>个全连接层（</a:t>
            </a:r>
            <a:r>
              <a:rPr lang="en-US" altLang="zh-CN" sz="1800"/>
              <a:t>N </a:t>
            </a:r>
            <a:r>
              <a:rPr lang="zh-CN" altLang="en-US" sz="1800"/>
              <a:t>的取值区间比较大，比如</a:t>
            </a:r>
            <a:r>
              <a:rPr lang="en-US" altLang="zh-CN" sz="1800"/>
              <a:t>1 ∼ 100</a:t>
            </a:r>
            <a:r>
              <a:rPr lang="zh-CN" altLang="en-US" sz="1800"/>
              <a:t>或者更大；</a:t>
            </a:r>
            <a:r>
              <a:rPr lang="en-US" altLang="zh-CN" sz="1800"/>
              <a:t>K</a:t>
            </a:r>
            <a:r>
              <a:rPr lang="zh-CN" altLang="en-US" sz="1800"/>
              <a:t>一般为</a:t>
            </a:r>
            <a:r>
              <a:rPr lang="en-US" altLang="zh-CN" sz="1800"/>
              <a:t>0 ∼ 2</a:t>
            </a:r>
            <a:r>
              <a:rPr lang="zh-CN" altLang="en-US" sz="1800"/>
              <a:t>）。</a:t>
            </a:r>
            <a:endParaRPr lang="zh-CN" altLang="en-US" sz="180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3056255"/>
            <a:ext cx="863473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405" y="2437130"/>
            <a:ext cx="3000375" cy="391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  <a:endParaRPr lang="zh-CN" altLang="en-US" dirty="0"/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" y="2938145"/>
            <a:ext cx="3677285" cy="341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/>
              <a:t>Residual Network</a:t>
            </a:r>
            <a:r>
              <a:rPr lang="zh-CN" altLang="en-US" dirty="0"/>
              <a:t>，</a:t>
            </a:r>
            <a:r>
              <a:rPr lang="en-US" altLang="zh-CN" dirty="0" err="1"/>
              <a:t>ResNet</a:t>
            </a:r>
            <a:r>
              <a:rPr lang="zh-CN" altLang="en-US" dirty="0"/>
              <a:t>）是通过给非线性的卷积层增加</a:t>
            </a:r>
            <a:r>
              <a:rPr lang="zh-CN" altLang="en-US" dirty="0">
                <a:solidFill>
                  <a:srgbClr val="FF0000"/>
                </a:solidFill>
              </a:rPr>
              <a:t>直连边</a:t>
            </a:r>
            <a:r>
              <a:rPr lang="zh-CN" altLang="en-US" dirty="0"/>
              <a:t>的方式来提高信息的传播效率。</a:t>
            </a:r>
            <a:endParaRPr lang="en-US" altLang="zh-CN" dirty="0"/>
          </a:p>
          <a:p>
            <a:pPr lvl="1"/>
            <a:r>
              <a:rPr lang="zh-CN" altLang="en-US" dirty="0"/>
              <a:t>假设在一个深度网络中，我们期望一个非线性单元（可以为一层或多层的卷积层）</a:t>
            </a:r>
            <a:r>
              <a:rPr lang="en-US" altLang="zh-CN" dirty="0"/>
              <a:t>f(</a:t>
            </a:r>
            <a:r>
              <a:rPr lang="en-US" altLang="zh-CN" dirty="0" err="1"/>
              <a:t>x,θ</a:t>
            </a:r>
            <a:r>
              <a:rPr lang="en-US" altLang="zh-CN" dirty="0"/>
              <a:t>)</a:t>
            </a:r>
            <a:r>
              <a:rPr lang="zh-CN" altLang="en-US" dirty="0"/>
              <a:t>去逼近一个目标函数为</a:t>
            </a:r>
            <a:r>
              <a:rPr lang="en-US" altLang="zh-CN" dirty="0"/>
              <a:t>h(x)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将目标函数拆分成两部分：</a:t>
            </a:r>
            <a:r>
              <a:rPr lang="zh-CN" altLang="en-US" dirty="0">
                <a:solidFill>
                  <a:srgbClr val="FF0000"/>
                </a:solidFill>
              </a:rPr>
              <a:t>恒等函数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残差函数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536700" y="4525645"/>
            <a:ext cx="6673215" cy="1555750"/>
            <a:chOff x="5130" y="7200"/>
            <a:chExt cx="5598" cy="1305"/>
          </a:xfrm>
        </p:grpSpPr>
        <p:pic>
          <p:nvPicPr>
            <p:cNvPr id="4" name="图片 3" descr="屏幕剪辑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" y="7200"/>
              <a:ext cx="3658" cy="964"/>
            </a:xfrm>
            <a:prstGeom prst="rect">
              <a:avLst/>
            </a:prstGeom>
          </p:spPr>
        </p:pic>
        <p:pic>
          <p:nvPicPr>
            <p:cNvPr id="5" name="图片 4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" y="8003"/>
              <a:ext cx="1189" cy="502"/>
            </a:xfrm>
            <a:prstGeom prst="rect">
              <a:avLst/>
            </a:prstGeom>
          </p:spPr>
        </p:pic>
        <p:cxnSp>
          <p:nvCxnSpPr>
            <p:cNvPr id="6" name="直接箭头连接符 5"/>
            <p:cNvCxnSpPr>
              <a:endCxn id="5" idx="1"/>
            </p:cNvCxnSpPr>
            <p:nvPr/>
          </p:nvCxnSpPr>
          <p:spPr>
            <a:xfrm>
              <a:off x="8534" y="8003"/>
              <a:ext cx="1006" cy="251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2419350"/>
            <a:ext cx="8697595" cy="32467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  <a:endParaRPr lang="zh-CN" altLang="en-US" dirty="0"/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" y="3977640"/>
            <a:ext cx="7022465" cy="24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15" y="1257300"/>
            <a:ext cx="2655570" cy="2720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8405" y="1113790"/>
            <a:ext cx="4187190" cy="5178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DenseNet</a:t>
            </a:r>
            <a:endParaRPr lang="en-US" altLang="zh-CN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332355" y="1092200"/>
            <a:ext cx="6187440" cy="5380990"/>
            <a:chOff x="4153" y="1632"/>
            <a:chExt cx="10204" cy="8874"/>
          </a:xfrm>
        </p:grpSpPr>
        <p:pic>
          <p:nvPicPr>
            <p:cNvPr id="5" name="图片 4" descr="Standard ConvNet Concep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53" y="1632"/>
              <a:ext cx="10205" cy="1860"/>
            </a:xfrm>
            <a:prstGeom prst="rect">
              <a:avLst/>
            </a:prstGeom>
          </p:spPr>
        </p:pic>
        <p:pic>
          <p:nvPicPr>
            <p:cNvPr id="6" name="图片 5" descr="ResNet Concep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3" y="3429"/>
              <a:ext cx="10205" cy="2862"/>
            </a:xfrm>
            <a:prstGeom prst="rect">
              <a:avLst/>
            </a:prstGeom>
          </p:spPr>
        </p:pic>
        <p:pic>
          <p:nvPicPr>
            <p:cNvPr id="7" name="图片 6" descr="One Dense Block in DenseNe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3" y="6228"/>
              <a:ext cx="10205" cy="4278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566420" y="1471930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Standard CNN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928370" y="276733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ResNet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01370" y="4991735"/>
            <a:ext cx="119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DenseNet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DenseNet</a:t>
            </a:r>
            <a:endParaRPr lang="en-US" altLang="zh-CN" dirty="0"/>
          </a:p>
        </p:txBody>
      </p:sp>
      <p:pic>
        <p:nvPicPr>
          <p:cNvPr id="8" name="图片 7" descr="Dense Block in DenseNet with Growth Rate 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2900680"/>
            <a:ext cx="6614795" cy="3427095"/>
          </a:xfrm>
          <a:prstGeom prst="rect">
            <a:avLst/>
          </a:prstGeom>
        </p:spPr>
      </p:pic>
      <p:pic>
        <p:nvPicPr>
          <p:cNvPr id="5" name="图片 4" descr="densenetConcatenation during Forward Propag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253490"/>
            <a:ext cx="6527800" cy="153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DenseNet</a:t>
            </a:r>
            <a:endParaRPr lang="en-US" altLang="zh-CN" dirty="0"/>
          </a:p>
        </p:txBody>
      </p:sp>
      <p:pic>
        <p:nvPicPr>
          <p:cNvPr id="9" name="图片 8" descr="Multiple Dense Block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3178175"/>
            <a:ext cx="9085580" cy="2894965"/>
          </a:xfrm>
          <a:prstGeom prst="rect">
            <a:avLst/>
          </a:prstGeom>
        </p:spPr>
      </p:pic>
      <p:pic>
        <p:nvPicPr>
          <p:cNvPr id="4" name="图片 3" descr="densenetConcatenation during Forward Propag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253490"/>
            <a:ext cx="6527800" cy="153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CNN</a:t>
            </a:r>
            <a:r>
              <a:rPr lang="zh-CN" altLang="en-US" dirty="0"/>
              <a:t>结构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35" y="2234565"/>
            <a:ext cx="8838565" cy="2811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NAS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45" y="1960880"/>
            <a:ext cx="8576310" cy="2747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181610" y="5356860"/>
            <a:ext cx="878078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其它卷积种类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CNN</a:t>
            </a:r>
            <a:r>
              <a:rPr lang="zh-CN" altLang="en-US" dirty="0"/>
              <a:t>结构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5383" r="71557" b="9547"/>
          <a:stretch>
            <a:fillRect/>
          </a:stretch>
        </p:blipFill>
        <p:spPr>
          <a:xfrm>
            <a:off x="5365750" y="3696970"/>
            <a:ext cx="3422650" cy="2873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" y="961390"/>
            <a:ext cx="4930140" cy="5880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CNN</a:t>
            </a:r>
            <a:r>
              <a:rPr lang="zh-CN" altLang="en-US"/>
              <a:t>可视化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2109470"/>
            <a:ext cx="8929370" cy="35325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sz="2000" dirty="0" err="1"/>
              <a:t>CNN解释器</a:t>
            </a:r>
            <a:r>
              <a:rPr lang="zh-CN" altLang="en-US" sz="2000" dirty="0" err="1"/>
              <a:t>：</a:t>
            </a:r>
            <a:r>
              <a:rPr sz="2000" b="0" dirty="0" err="1">
                <a:solidFill>
                  <a:schemeClr val="tx1"/>
                </a:solidFill>
              </a:rPr>
              <a:t>https://poloclub.github.io/cnn-explainer/</a:t>
            </a:r>
            <a:endParaRPr sz="2000" b="0" dirty="0" err="1">
              <a:solidFill>
                <a:schemeClr val="tx1"/>
              </a:solidFill>
            </a:endParaRPr>
          </a:p>
          <a:p>
            <a:r>
              <a:rPr sz="2000" dirty="0" err="1"/>
              <a:t>GitHub</a:t>
            </a:r>
            <a:r>
              <a:rPr lang="zh-CN" altLang="en-US" sz="2000" dirty="0" err="1"/>
              <a:t>：</a:t>
            </a:r>
            <a:r>
              <a:rPr sz="2000" b="0" dirty="0" err="1">
                <a:solidFill>
                  <a:schemeClr val="tx1"/>
                </a:solidFill>
              </a:rPr>
              <a:t>https://github.com/poloclub/cnn-explainer</a:t>
            </a:r>
            <a:endParaRPr sz="2000" b="0" dirty="0" err="1">
              <a:solidFill>
                <a:schemeClr val="tx1"/>
              </a:solidFill>
            </a:endParaRPr>
          </a:p>
          <a:p>
            <a:r>
              <a:rPr sz="2000" dirty="0" err="1"/>
              <a:t>论文</a:t>
            </a:r>
            <a:r>
              <a:rPr lang="zh-CN" altLang="en-US" sz="2000" dirty="0" err="1"/>
              <a:t>：</a:t>
            </a:r>
            <a:r>
              <a:rPr sz="2000" b="0" dirty="0" err="1">
                <a:solidFill>
                  <a:schemeClr val="tx1"/>
                </a:solidFill>
              </a:rPr>
              <a:t>https://arxiv.org/abs/2004.15004</a:t>
            </a:r>
            <a:endParaRPr sz="2000" b="0" dirty="0" err="1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6525" y="1058545"/>
            <a:ext cx="1279525" cy="1279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88050" y="2062480"/>
            <a:ext cx="17684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7030A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佐治亚理工 Zijie Wang</a:t>
            </a:r>
            <a:endParaRPr lang="zh-CN" altLang="en-US" sz="1200">
              <a:solidFill>
                <a:srgbClr val="7030A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" y="2576195"/>
            <a:ext cx="874649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err="1"/>
              <a:t>单击神经元，进入弹性解释视图，就可以看到卷积核滑动的过程的动画模拟：</a:t>
            </a:r>
            <a:endParaRPr lang="zh-CN" altLang="en-US" dirty="0" err="1"/>
          </a:p>
        </p:txBody>
      </p:sp>
      <p:pic>
        <p:nvPicPr>
          <p:cNvPr id="4" name="图片 3" descr="卷积核滑动的过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85" y="2147570"/>
            <a:ext cx="7607300" cy="42856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err="1"/>
              <a:t>单击神经元，进入弹性解释视图，就可以看到卷积核滑动的过程的动画模拟：</a:t>
            </a:r>
            <a:endParaRPr lang="zh-CN" altLang="en-US" dirty="0" err="1"/>
          </a:p>
        </p:txBody>
      </p:sp>
      <p:pic>
        <p:nvPicPr>
          <p:cNvPr id="6" name="图片 5" descr="convlayer_overview_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0" y="1058545"/>
            <a:ext cx="4020820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err="1"/>
              <a:t>单击神经元，进入弹性解释视图，就可以看到卷积核滑动的过程的动画模拟：</a:t>
            </a:r>
            <a:endParaRPr lang="zh-CN" altLang="en-US" dirty="0" err="1"/>
          </a:p>
        </p:txBody>
      </p:sp>
      <p:pic>
        <p:nvPicPr>
          <p:cNvPr id="5" name="图片 4" descr="convlayer_detailedview_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60" y="2217420"/>
            <a:ext cx="790511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err="1"/>
              <a:t>理解超参：</a:t>
            </a:r>
            <a:endParaRPr lang="zh-CN" altLang="en-US" dirty="0" err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0" y="1578610"/>
            <a:ext cx="8421370" cy="49269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err="1"/>
              <a:t>点击一个正在卷积的过程图，就可以看到更具体的过程：</a:t>
            </a:r>
            <a:endParaRPr lang="zh-CN" altLang="en-US" dirty="0" err="1"/>
          </a:p>
        </p:txBody>
      </p:sp>
      <p:pic>
        <p:nvPicPr>
          <p:cNvPr id="4" name="图片 3" descr="正在卷积的过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1760855"/>
            <a:ext cx="8330565" cy="46926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err="1"/>
              <a:t>点击一个ReLU层的神经元，可以看具体过程，ReLU函数是这样工作的：</a:t>
            </a:r>
            <a:endParaRPr lang="zh-CN" altLang="en-US" dirty="0" err="1"/>
          </a:p>
        </p:txBody>
      </p:sp>
      <p:pic>
        <p:nvPicPr>
          <p:cNvPr id="4" name="图片 3" descr="ReLU函数是这样工作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2076450"/>
            <a:ext cx="7787640" cy="4387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转置卷积</a:t>
            </a:r>
            <a:r>
              <a:rPr lang="en-US" altLang="zh-CN" dirty="0"/>
              <a:t>/</a:t>
            </a:r>
            <a:r>
              <a:rPr lang="zh-CN" altLang="en-US" dirty="0"/>
              <a:t>微步卷积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低维特征映射到高维特征</a:t>
            </a:r>
            <a:endParaRPr lang="zh-CN" altLang="en-US" dirty="0"/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93725" y="2122805"/>
            <a:ext cx="3896995" cy="381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1580" y="2063115"/>
            <a:ext cx="346329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err="1"/>
              <a:t>点击一个池化神经元，也可以看具体最大池化层是怎样工作的：</a:t>
            </a:r>
            <a:endParaRPr lang="zh-CN" altLang="en-US" dirty="0" err="1"/>
          </a:p>
        </p:txBody>
      </p:sp>
      <p:pic>
        <p:nvPicPr>
          <p:cNvPr id="4" name="图片 3" descr="最大池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1771650"/>
            <a:ext cx="8274685" cy="46615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err="1"/>
              <a:t>看清CNN是怎么输出预测的</a:t>
            </a:r>
            <a:endParaRPr lang="zh-CN" altLang="en-US" dirty="0" err="1"/>
          </a:p>
          <a:p>
            <a:pPr lvl="1"/>
            <a:r>
              <a:rPr lang="zh-CN" altLang="en-US" dirty="0" err="1"/>
              <a:t>点击最右侧的输出神经元，进入弹性解释视图：</a:t>
            </a:r>
            <a:endParaRPr lang="zh-CN" altLang="en-US" dirty="0" err="1"/>
          </a:p>
        </p:txBody>
      </p:sp>
      <p:pic>
        <p:nvPicPr>
          <p:cNvPr id="4" name="图片 3" descr="CNN是怎么输出预测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2127250"/>
            <a:ext cx="7644130" cy="430657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err="1"/>
              <a:t>可以查看Softmax函数的详情</a:t>
            </a:r>
            <a:endParaRPr lang="zh-CN" altLang="en-US" dirty="0" err="1"/>
          </a:p>
        </p:txBody>
      </p:sp>
      <p:pic>
        <p:nvPicPr>
          <p:cNvPr id="5" name="图片 4" descr="softmax_anim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1659890"/>
            <a:ext cx="8726170" cy="47364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dirty="0" err="1"/>
              <a:t> 10层处理</a:t>
            </a:r>
            <a:endParaRPr dirty="0" err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1802130"/>
            <a:ext cx="4411980" cy="44545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dirty="0" err="1"/>
              <a:t>10层处理 </a:t>
            </a:r>
            <a:endParaRPr dirty="0" err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60" y="1721485"/>
            <a:ext cx="8591550" cy="480504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CNN</a:t>
            </a:r>
            <a:r>
              <a:rPr lang="zh-CN" altLang="en-US"/>
              <a:t>处理文本？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Ngram</a:t>
            </a:r>
            <a:r>
              <a:rPr lang="zh-CN" altLang="en-US" dirty="0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5" y="1564640"/>
            <a:ext cx="8518525" cy="39223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23895" y="5855971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如何用卷积操作来实现？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0" y="1784350"/>
            <a:ext cx="5740400" cy="40608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1800" y="1784350"/>
            <a:ext cx="5740400" cy="406082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800" y="1784350"/>
            <a:ext cx="5740400" cy="40608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800" y="1784350"/>
            <a:ext cx="5740400" cy="40608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800" y="1784350"/>
            <a:ext cx="5740400" cy="4060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1449070"/>
            <a:ext cx="8693785" cy="37382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6080" y="5187315"/>
            <a:ext cx="6978650" cy="21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25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825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825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825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825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825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825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537335" y="1257300"/>
            <a:ext cx="6069330" cy="4886960"/>
            <a:chOff x="4307" y="3372"/>
            <a:chExt cx="5625" cy="4529"/>
          </a:xfrm>
        </p:grpSpPr>
        <p:pic>
          <p:nvPicPr>
            <p:cNvPr id="16388" name="Picture 4" descr="C:\Users\zero\Desktop\讲习班\tensorflow\image\sentiment\111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" y="3833"/>
              <a:ext cx="5226" cy="3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圆角矩形 6"/>
            <p:cNvSpPr/>
            <p:nvPr/>
          </p:nvSpPr>
          <p:spPr>
            <a:xfrm>
              <a:off x="6380" y="3372"/>
              <a:ext cx="592" cy="319"/>
            </a:xfrm>
            <a:prstGeom prst="roundRect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6"/>
                  </a:solidFill>
                </a:rPr>
                <a:t>Filter</a:t>
              </a:r>
              <a:endParaRPr lang="en-US" altLang="zh-CN" sz="1400" dirty="0">
                <a:solidFill>
                  <a:schemeClr val="accent6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738" y="3376"/>
              <a:ext cx="625" cy="319"/>
            </a:xfrm>
            <a:prstGeom prst="roundRect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6"/>
                  </a:solidFill>
                </a:rPr>
                <a:t>输入</a:t>
              </a:r>
              <a:endParaRPr lang="zh-CN" altLang="en-US" sz="1400" dirty="0">
                <a:solidFill>
                  <a:schemeClr val="accent6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348" y="3376"/>
              <a:ext cx="763" cy="319"/>
            </a:xfrm>
            <a:prstGeom prst="roundRect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6"/>
                  </a:solidFill>
                </a:rPr>
                <a:t>卷积层</a:t>
              </a:r>
              <a:endParaRPr lang="zh-CN" altLang="en-US" sz="1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248" y="3372"/>
              <a:ext cx="893" cy="319"/>
            </a:xfrm>
            <a:prstGeom prst="roundRect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6"/>
                  </a:solidFill>
                </a:rPr>
                <a:t>Pooling</a:t>
              </a:r>
              <a:r>
                <a:rPr lang="zh-CN" altLang="en-US" sz="1400" dirty="0">
                  <a:solidFill>
                    <a:schemeClr val="accent6"/>
                  </a:solidFill>
                </a:rPr>
                <a:t>层</a:t>
              </a:r>
              <a:endParaRPr lang="zh-CN" altLang="en-US" sz="14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9250" y="3376"/>
              <a:ext cx="683" cy="319"/>
            </a:xfrm>
            <a:prstGeom prst="roundRect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6"/>
                  </a:solidFill>
                </a:rPr>
                <a:t>输出</a:t>
              </a:r>
              <a:endParaRPr lang="zh-CN" altLang="en-US" sz="1400" dirty="0">
                <a:solidFill>
                  <a:schemeClr val="accent6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635" y="3760"/>
              <a:ext cx="387" cy="4122"/>
            </a:xfrm>
            <a:prstGeom prst="roundRect">
              <a:avLst/>
            </a:prstGeom>
            <a:ln w="25400">
              <a:solidFill>
                <a:srgbClr val="00B0F0">
                  <a:alpha val="61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296" y="3760"/>
              <a:ext cx="387" cy="4122"/>
            </a:xfrm>
            <a:prstGeom prst="roundRect">
              <a:avLst/>
            </a:prstGeom>
            <a:ln w="25400">
              <a:solidFill>
                <a:srgbClr val="00B0F0">
                  <a:alpha val="61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/>
            </a:p>
          </p:txBody>
        </p:sp>
        <p:pic>
          <p:nvPicPr>
            <p:cNvPr id="18" name="Picture 2" descr="C:\Users\zero\Desktop\讲习班\tensorflow\image\mr.gif"/>
            <p:cNvPicPr>
              <a:picLocks noChangeAspect="1" noChangeArrowheads="1" noCrop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3" y="3848"/>
              <a:ext cx="3539" cy="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圆角矩形 5"/>
            <p:cNvSpPr/>
            <p:nvPr/>
          </p:nvSpPr>
          <p:spPr>
            <a:xfrm>
              <a:off x="6084" y="3779"/>
              <a:ext cx="1185" cy="4101"/>
            </a:xfrm>
            <a:prstGeom prst="roundRect">
              <a:avLst/>
            </a:prstGeom>
            <a:ln w="25400">
              <a:solidFill>
                <a:srgbClr val="00B0F0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21" name="圆角矩形 18"/>
            <p:cNvSpPr/>
            <p:nvPr/>
          </p:nvSpPr>
          <p:spPr>
            <a:xfrm>
              <a:off x="4307" y="3779"/>
              <a:ext cx="1504" cy="4122"/>
            </a:xfrm>
            <a:prstGeom prst="roundRect">
              <a:avLst/>
            </a:prstGeom>
            <a:ln w="25400">
              <a:solidFill>
                <a:srgbClr val="00B0F0">
                  <a:alpha val="61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22" name="圆角矩形 14"/>
            <p:cNvSpPr/>
            <p:nvPr/>
          </p:nvSpPr>
          <p:spPr>
            <a:xfrm>
              <a:off x="7633" y="3760"/>
              <a:ext cx="387" cy="4122"/>
            </a:xfrm>
            <a:prstGeom prst="roundRect">
              <a:avLst/>
            </a:prstGeom>
            <a:ln w="254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  <a:endParaRPr lang="zh-CN" altLang="en-US" dirty="0"/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66180" y="1058545"/>
            <a:ext cx="2613025" cy="252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1245" y="3825240"/>
            <a:ext cx="2843530" cy="252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分布式系统：</a:t>
            </a:r>
            <a:r>
              <a:rPr lang="en-US" altLang="zh-CN"/>
              <a:t>1202 </a:t>
            </a:r>
            <a:r>
              <a:rPr lang="zh-CN" altLang="en-US"/>
              <a:t>个</a:t>
            </a:r>
            <a:r>
              <a:rPr lang="en-US" altLang="zh-CN"/>
              <a:t>CPU </a:t>
            </a:r>
            <a:r>
              <a:rPr lang="zh-CN" altLang="en-US"/>
              <a:t>和</a:t>
            </a:r>
            <a:r>
              <a:rPr lang="en-US" altLang="zh-CN"/>
              <a:t>176 </a:t>
            </a:r>
            <a:r>
              <a:rPr lang="zh-CN" altLang="en-US"/>
              <a:t>块</a:t>
            </a:r>
            <a:r>
              <a:rPr lang="en-US" altLang="zh-CN"/>
              <a:t>GPU</a:t>
            </a:r>
            <a:endParaRPr lang="en-US" altLang="zh-CN"/>
          </a:p>
          <a:p>
            <a:r>
              <a:rPr lang="zh-CN" altLang="en-US"/>
              <a:t>单机版：</a:t>
            </a:r>
            <a:r>
              <a:rPr lang="en-US" altLang="zh-CN"/>
              <a:t>48 </a:t>
            </a:r>
            <a:r>
              <a:rPr lang="zh-CN" altLang="en-US"/>
              <a:t>个</a:t>
            </a:r>
            <a:r>
              <a:rPr lang="en-US" altLang="zh-CN"/>
              <a:t>CPU </a:t>
            </a:r>
            <a:r>
              <a:rPr lang="zh-CN" altLang="en-US"/>
              <a:t>和</a:t>
            </a:r>
            <a:r>
              <a:rPr lang="en-US" altLang="zh-CN"/>
              <a:t>8 </a:t>
            </a:r>
            <a:r>
              <a:rPr lang="zh-CN" altLang="en-US"/>
              <a:t>块</a:t>
            </a:r>
            <a:r>
              <a:rPr lang="en-US" altLang="zh-CN"/>
              <a:t>GPU</a:t>
            </a:r>
            <a:endParaRPr lang="en-US" altLang="zh-CN"/>
          </a:p>
          <a:p>
            <a:r>
              <a:rPr lang="zh-CN" altLang="en-US"/>
              <a:t>走子速度：</a:t>
            </a:r>
            <a:r>
              <a:rPr lang="en-US" altLang="zh-CN"/>
              <a:t>3 </a:t>
            </a:r>
            <a:r>
              <a:rPr lang="zh-CN" altLang="en-US"/>
              <a:t>毫秒</a:t>
            </a:r>
            <a:r>
              <a:rPr lang="en-US" altLang="zh-CN"/>
              <a:t>-2 </a:t>
            </a:r>
            <a:r>
              <a:rPr lang="zh-CN" altLang="en-US"/>
              <a:t>微秒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1560" y="1931035"/>
            <a:ext cx="2661920" cy="998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325" y="3035935"/>
            <a:ext cx="8769350" cy="273748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Object Detection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1026" name="Picture 2" descr="Image result for Object Detec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" y="1223645"/>
            <a:ext cx="8228330" cy="493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28851" y="1828801"/>
            <a:ext cx="4521994" cy="20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" y="1343025"/>
            <a:ext cx="8503285" cy="473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" y="1569720"/>
            <a:ext cx="8736330" cy="41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  <a:endParaRPr lang="zh-CN" altLang="en-US" dirty="0"/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02995" y="1168400"/>
            <a:ext cx="6937375" cy="52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155700"/>
            <a:ext cx="7456170" cy="49587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" y="1155700"/>
            <a:ext cx="7466965" cy="4958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风格迁移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890" y="1138555"/>
            <a:ext cx="6840855" cy="510603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1454150"/>
            <a:ext cx="8966200" cy="44526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0" y="3886200"/>
            <a:ext cx="300990" cy="106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" dirty="0"/>
              <a:t>https://nndl.github.io/</a:t>
            </a:r>
            <a:endParaRPr lang="zh-CN" altLang="en-US" sz="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CNN</a:t>
            </a:r>
            <a:r>
              <a:t>模型结构变迁</a:t>
            </a:r>
          </a:p>
          <a:p/>
          <a:p/>
          <a:p/>
          <a:p/>
          <a:p/>
          <a:p>
            <a:pPr lvl="1"/>
            <a:r>
              <a:t>针对移动端的轻量型网络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706160" y="5144135"/>
            <a:ext cx="7731680" cy="810549"/>
            <a:chOff x="893" y="8482"/>
            <a:chExt cx="12176" cy="877"/>
          </a:xfrm>
        </p:grpSpPr>
        <p:sp>
          <p:nvSpPr>
            <p:cNvPr id="22" name="矩形 21"/>
            <p:cNvSpPr/>
            <p:nvPr/>
          </p:nvSpPr>
          <p:spPr>
            <a:xfrm>
              <a:off x="4068" y="8482"/>
              <a:ext cx="2608" cy="87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>
                  <a:sym typeface="+mn-ea"/>
                </a:rPr>
                <a:t>MobileNet V3</a:t>
              </a:r>
              <a:endParaRPr lang="en-US" altLang="zh-CN" sz="1600" dirty="0" err="1" smtClean="0">
                <a:sym typeface="+mn-ea"/>
              </a:endParaRPr>
            </a:p>
            <a:p>
              <a:pPr algn="ctr"/>
              <a:r>
                <a:rPr lang="en-US" altLang="zh-CN" sz="1600" dirty="0" smtClean="0">
                  <a:sym typeface="+mn-ea"/>
                </a:rPr>
                <a:t>(2016.04)</a:t>
              </a:r>
              <a:endParaRPr lang="en-US" altLang="zh-CN" sz="1600" dirty="0" smtClean="0">
                <a:sym typeface="+mn-ea"/>
              </a:endParaRPr>
            </a:p>
          </p:txBody>
        </p:sp>
        <p:cxnSp>
          <p:nvCxnSpPr>
            <p:cNvPr id="24" name="直接箭头连接符 23"/>
            <p:cNvCxnSpPr>
              <a:stCxn id="22" idx="3"/>
              <a:endCxn id="25" idx="1"/>
            </p:cNvCxnSpPr>
            <p:nvPr/>
          </p:nvCxnSpPr>
          <p:spPr>
            <a:xfrm>
              <a:off x="6676" y="8921"/>
              <a:ext cx="610" cy="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7286" y="8483"/>
              <a:ext cx="2608" cy="8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>
                  <a:sym typeface="+mn-ea"/>
                </a:rPr>
                <a:t>ShuffleNet</a:t>
              </a:r>
              <a:endParaRPr lang="en-US" altLang="zh-CN" sz="1600" dirty="0" err="1" smtClean="0">
                <a:sym typeface="+mn-ea"/>
              </a:endParaRPr>
            </a:p>
            <a:p>
              <a:pPr algn="ctr"/>
              <a:r>
                <a:rPr lang="en-US" altLang="zh-CN" sz="1600" dirty="0" smtClean="0">
                  <a:sym typeface="+mn-ea"/>
                </a:rPr>
                <a:t>(2016.06)</a:t>
              </a:r>
              <a:endParaRPr lang="en-US" altLang="zh-CN" sz="1600" dirty="0" smtClean="0">
                <a:sym typeface="+mn-ea"/>
              </a:endParaRPr>
            </a:p>
          </p:txBody>
        </p:sp>
        <p:cxnSp>
          <p:nvCxnSpPr>
            <p:cNvPr id="26" name="直接箭头连接符 25"/>
            <p:cNvCxnSpPr>
              <a:endCxn id="27" idx="1"/>
            </p:cNvCxnSpPr>
            <p:nvPr/>
          </p:nvCxnSpPr>
          <p:spPr>
            <a:xfrm>
              <a:off x="9894" y="8920"/>
              <a:ext cx="56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10461" y="8482"/>
              <a:ext cx="2608" cy="87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>
                  <a:sym typeface="+mn-ea"/>
                </a:rPr>
                <a:t>Xception</a:t>
              </a:r>
              <a:endParaRPr lang="en-US" altLang="zh-CN" sz="1600" dirty="0" err="1" smtClean="0">
                <a:sym typeface="+mn-ea"/>
              </a:endParaRPr>
            </a:p>
            <a:p>
              <a:pPr algn="ctr"/>
              <a:r>
                <a:rPr lang="en-US" altLang="zh-CN" sz="1600" dirty="0" smtClean="0">
                  <a:sym typeface="+mn-ea"/>
                </a:rPr>
                <a:t>(2016.10)</a:t>
              </a:r>
              <a:endParaRPr lang="en-US" altLang="zh-CN" sz="1600" dirty="0" smtClean="0">
                <a:sym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93" y="8482"/>
              <a:ext cx="2608" cy="87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/>
                <a:t>SqueezeNet</a:t>
              </a:r>
              <a:endParaRPr lang="en-US" altLang="zh-CN" sz="1600" dirty="0" err="1" smtClean="0"/>
            </a:p>
            <a:p>
              <a:pPr algn="ctr"/>
              <a:r>
                <a:rPr lang="en-US" altLang="zh-CN" sz="1600" dirty="0" smtClean="0"/>
                <a:t>(2016.02)</a:t>
              </a:r>
              <a:endParaRPr lang="en-US" altLang="zh-CN" sz="1600" dirty="0" smtClean="0"/>
            </a:p>
          </p:txBody>
        </p:sp>
        <p:cxnSp>
          <p:nvCxnSpPr>
            <p:cNvPr id="29" name="直接箭头连接符 28"/>
            <p:cNvCxnSpPr>
              <a:stCxn id="28" idx="3"/>
            </p:cNvCxnSpPr>
            <p:nvPr/>
          </p:nvCxnSpPr>
          <p:spPr>
            <a:xfrm>
              <a:off x="3501" y="8920"/>
              <a:ext cx="56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73355" y="1733550"/>
            <a:ext cx="8797925" cy="1894840"/>
            <a:chOff x="111" y="2856"/>
            <a:chExt cx="13855" cy="2984"/>
          </a:xfrm>
        </p:grpSpPr>
        <p:sp>
          <p:nvSpPr>
            <p:cNvPr id="33" name="矩形 32"/>
            <p:cNvSpPr/>
            <p:nvPr/>
          </p:nvSpPr>
          <p:spPr>
            <a:xfrm>
              <a:off x="111" y="3994"/>
              <a:ext cx="1877" cy="876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/>
                <a:t>LeNet</a:t>
              </a:r>
              <a:endParaRPr lang="en-US" altLang="zh-CN" sz="1600" dirty="0" smtClean="0"/>
            </a:p>
            <a:p>
              <a:pPr algn="ctr"/>
              <a:r>
                <a:rPr lang="en-US" altLang="zh-CN" sz="1600" dirty="0" smtClean="0"/>
                <a:t>(1998)</a:t>
              </a:r>
              <a:endParaRPr lang="en-US" altLang="zh-CN" sz="1600" dirty="0" smtClean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2401" y="3979"/>
              <a:ext cx="1877" cy="8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/>
                <a:t>AlexNet</a:t>
              </a:r>
              <a:endParaRPr lang="en-US" altLang="zh-CN" sz="1600" dirty="0" smtClean="0"/>
            </a:p>
            <a:p>
              <a:pPr algn="ctr"/>
              <a:r>
                <a:rPr lang="en-US" altLang="zh-CN" sz="1600" dirty="0" smtClean="0"/>
                <a:t>(2012)</a:t>
              </a:r>
              <a:endParaRPr lang="en-US" altLang="zh-CN" sz="1600" dirty="0" smtClean="0"/>
            </a:p>
          </p:txBody>
        </p:sp>
        <p:cxnSp>
          <p:nvCxnSpPr>
            <p:cNvPr id="36" name="直接箭头连接符 35"/>
            <p:cNvCxnSpPr/>
            <p:nvPr/>
          </p:nvCxnSpPr>
          <p:spPr>
            <a:xfrm flipV="1">
              <a:off x="1988" y="4425"/>
              <a:ext cx="412" cy="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4737" y="2856"/>
              <a:ext cx="1877" cy="87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/>
                <a:t>VGGNet</a:t>
              </a:r>
              <a:endParaRPr lang="en-US" altLang="zh-CN" sz="1600" dirty="0" smtClean="0"/>
            </a:p>
            <a:p>
              <a:pPr algn="ctr"/>
              <a:r>
                <a:rPr lang="en-US" altLang="zh-CN" sz="1600" dirty="0" smtClean="0"/>
                <a:t>(2014)</a:t>
              </a:r>
              <a:endParaRPr lang="en-US" altLang="zh-CN" sz="1600" dirty="0" smtClean="0"/>
            </a:p>
          </p:txBody>
        </p:sp>
        <p:cxnSp>
          <p:nvCxnSpPr>
            <p:cNvPr id="38" name="直接箭头连接符 37"/>
            <p:cNvCxnSpPr>
              <a:stCxn id="37" idx="3"/>
              <a:endCxn id="43" idx="1"/>
            </p:cNvCxnSpPr>
            <p:nvPr/>
          </p:nvCxnSpPr>
          <p:spPr>
            <a:xfrm>
              <a:off x="6614" y="3294"/>
              <a:ext cx="568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左大括号 38"/>
            <p:cNvSpPr/>
            <p:nvPr/>
          </p:nvSpPr>
          <p:spPr>
            <a:xfrm>
              <a:off x="4278" y="3463"/>
              <a:ext cx="459" cy="1939"/>
            </a:xfrm>
            <a:prstGeom prst="leftBrace">
              <a:avLst>
                <a:gd name="adj1" fmla="val 8333"/>
                <a:gd name="adj2" fmla="val 4877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4737" y="4963"/>
              <a:ext cx="1877" cy="87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smtClean="0"/>
                <a:t>NIN(2013)</a:t>
              </a:r>
              <a:endParaRPr lang="en-US" altLang="zh-CN" sz="1600" dirty="0" smtClean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82" y="4964"/>
              <a:ext cx="2207" cy="8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/>
                <a:t>GoogLeNet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(2014)</a:t>
              </a:r>
              <a:endParaRPr lang="en-US" altLang="zh-CN" sz="1600" dirty="0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6615" y="5402"/>
              <a:ext cx="56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>
              <a:off x="7182" y="2856"/>
              <a:ext cx="1905" cy="8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/>
                <a:t>ResNet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(2015)</a:t>
              </a:r>
              <a:endParaRPr lang="en-US" altLang="zh-CN" sz="1600" dirty="0"/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9087" y="3294"/>
              <a:ext cx="56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9654" y="2856"/>
              <a:ext cx="1905" cy="87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/>
                <a:t>DenseNet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(2016)</a:t>
              </a:r>
              <a:endParaRPr lang="en-US" altLang="zh-CN" sz="1600" dirty="0"/>
            </a:p>
          </p:txBody>
        </p:sp>
        <p:cxnSp>
          <p:nvCxnSpPr>
            <p:cNvPr id="46" name="直接箭头连接符 45"/>
            <p:cNvCxnSpPr/>
            <p:nvPr/>
          </p:nvCxnSpPr>
          <p:spPr>
            <a:xfrm>
              <a:off x="11559" y="3294"/>
              <a:ext cx="56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12126" y="2856"/>
              <a:ext cx="1841" cy="87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/>
                <a:t>NAS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(2018)</a:t>
              </a:r>
              <a:endParaRPr lang="en-US" altLang="zh-CN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  <a:endParaRPr lang="zh-CN" altLang="en-US" dirty="0"/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" y="3767455"/>
            <a:ext cx="8646795" cy="2585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86350" y="302895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需要多少个卷积核？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5986939" y="3551059"/>
            <a:ext cx="791159" cy="408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1322705"/>
            <a:ext cx="8942070" cy="503047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2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2784</Words>
  <Application>WPS 演示</Application>
  <PresentationFormat>宽屏</PresentationFormat>
  <Paragraphs>282</Paragraphs>
  <Slides>59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6" baseType="lpstr">
      <vt:lpstr>Arial</vt:lpstr>
      <vt:lpstr>宋体</vt:lpstr>
      <vt:lpstr>Wingdings</vt:lpstr>
      <vt:lpstr>微软雅黑</vt:lpstr>
      <vt:lpstr>Calibri</vt:lpstr>
      <vt:lpstr>Wingdings 3</vt:lpstr>
      <vt:lpstr>Wingdings 3</vt:lpstr>
      <vt:lpstr>Cambria</vt:lpstr>
      <vt:lpstr>华文中宋</vt:lpstr>
      <vt:lpstr>思源宋体</vt:lpstr>
      <vt:lpstr>Arial Unicode MS</vt:lpstr>
      <vt:lpstr>幼圆</vt:lpstr>
      <vt:lpstr>等线</vt:lpstr>
      <vt:lpstr>Helvetica</vt:lpstr>
      <vt:lpstr>Century Schoolbook</vt:lpstr>
      <vt:lpstr>华文楷体</vt:lpstr>
      <vt:lpstr>2_Origin</vt:lpstr>
      <vt:lpstr>卷积神经网络 II</vt:lpstr>
      <vt:lpstr>卷积网络结构</vt:lpstr>
      <vt:lpstr>其它卷积种类</vt:lpstr>
      <vt:lpstr>转置卷积/微步卷积</vt:lpstr>
      <vt:lpstr>空洞卷积</vt:lpstr>
      <vt:lpstr>典型的卷积网络</vt:lpstr>
      <vt:lpstr>卷积神经网络</vt:lpstr>
      <vt:lpstr>LeNet-5</vt:lpstr>
      <vt:lpstr>LeNet-5 卷积网络结构</vt:lpstr>
      <vt:lpstr>LeNet-5 卷积网络结构</vt:lpstr>
      <vt:lpstr>LeNet-5 卷积网络结构</vt:lpstr>
      <vt:lpstr>LeNet-5 卷积网络结构</vt:lpstr>
      <vt:lpstr>卷积网络结构</vt:lpstr>
      <vt:lpstr>LeNet-5 卷积网络结构</vt:lpstr>
      <vt:lpstr>Large Scale Visual Recognition Challenge</vt:lpstr>
      <vt:lpstr>AlexNet</vt:lpstr>
      <vt:lpstr>Inception网络</vt:lpstr>
      <vt:lpstr>Inception模块 v1</vt:lpstr>
      <vt:lpstr>Inception模块 v3</vt:lpstr>
      <vt:lpstr>Inception模块 v3</vt:lpstr>
      <vt:lpstr>残差网络</vt:lpstr>
      <vt:lpstr>ResNet</vt:lpstr>
      <vt:lpstr>残差单元</vt:lpstr>
      <vt:lpstr>残差单元</vt:lpstr>
      <vt:lpstr>DenseNet</vt:lpstr>
      <vt:lpstr>DenseNet</vt:lpstr>
      <vt:lpstr>DenseNet</vt:lpstr>
      <vt:lpstr>常用CNN结构</vt:lpstr>
      <vt:lpstr>NAS</vt:lpstr>
      <vt:lpstr>常用CNN结构</vt:lpstr>
      <vt:lpstr>CNN可视化</vt:lpstr>
      <vt:lpstr>CNN 可视化：滤波器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CNN处理文本？</vt:lpstr>
      <vt:lpstr>Ngram特征与卷积</vt:lpstr>
      <vt:lpstr>文本序列的卷积</vt:lpstr>
      <vt:lpstr>基于卷积模型的句子表示</vt:lpstr>
      <vt:lpstr>文本序列的卷积模型</vt:lpstr>
      <vt:lpstr>卷积的应用</vt:lpstr>
      <vt:lpstr>AlphaGo</vt:lpstr>
      <vt:lpstr>目标检测（Object Detection）</vt:lpstr>
      <vt:lpstr>Mask RCNN</vt:lpstr>
      <vt:lpstr>OCR</vt:lpstr>
      <vt:lpstr>图像生成</vt:lpstr>
      <vt:lpstr>Deep Dream</vt:lpstr>
      <vt:lpstr>风格迁移</vt:lpstr>
      <vt:lpstr>对抗样本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fei</cp:lastModifiedBy>
  <cp:revision>1965</cp:revision>
  <dcterms:created xsi:type="dcterms:W3CDTF">2009-03-19T21:17:00Z</dcterms:created>
  <dcterms:modified xsi:type="dcterms:W3CDTF">2021-04-27T13:29:05Z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